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979063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3902572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100893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59113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112744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87DCA2D-BC99-46C3-9F63-AF9860176514}" type="datetimeFigureOut">
              <a:rPr lang="en-US" smtClean="0"/>
              <a:t>7/13/2019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428809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87DCA2D-BC99-46C3-9F63-AF9860176514}" type="datetimeFigureOut">
              <a:rPr lang="en-US" smtClean="0"/>
              <a:t>7/13/2019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294784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87DCA2D-BC99-46C3-9F63-AF9860176514}" type="datetimeFigureOut">
              <a:rPr lang="en-US" smtClean="0"/>
              <a:t>7/13/2019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2565829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7DCA2D-BC99-46C3-9F63-AF9860176514}" type="datetimeFigureOut">
              <a:rPr lang="en-US" smtClean="0"/>
              <a:t>7/13/2019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331831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DCA2D-BC99-46C3-9F63-AF9860176514}" type="datetimeFigureOut">
              <a:rPr lang="en-US" smtClean="0"/>
              <a:t>7/13/2019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118567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7DCA2D-BC99-46C3-9F63-AF9860176514}" type="datetimeFigureOut">
              <a:rPr lang="en-US" smtClean="0"/>
              <a:t>7/13/2019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1E775EF9-46AB-4770-95CC-5DDDE98EE969}" type="slidenum">
              <a:rPr lang="en-US" smtClean="0"/>
              <a:t>‹#›</a:t>
            </a:fld>
            <a:endParaRPr lang="en-US"/>
          </a:p>
        </p:txBody>
      </p:sp>
    </p:spTree>
    <p:extLst>
      <p:ext uri="{BB962C8B-B14F-4D97-AF65-F5344CB8AC3E}">
        <p14:creationId xmlns:p14="http://schemas.microsoft.com/office/powerpoint/2010/main" val="375931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DCA2D-BC99-46C3-9F63-AF9860176514}" type="datetimeFigureOut">
              <a:rPr lang="en-US" smtClean="0"/>
              <a:t>7/13/2019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775EF9-46AB-4770-95CC-5DDDE98EE969}" type="slidenum">
              <a:rPr lang="en-US" smtClean="0"/>
              <a:t>‹#›</a:t>
            </a:fld>
            <a:endParaRPr lang="en-US"/>
          </a:p>
        </p:txBody>
      </p:sp>
    </p:spTree>
    <p:extLst>
      <p:ext uri="{BB962C8B-B14F-4D97-AF65-F5344CB8AC3E}">
        <p14:creationId xmlns:p14="http://schemas.microsoft.com/office/powerpoint/2010/main" val="474985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248400"/>
          </a:xfrm>
        </p:spPr>
        <p:txBody>
          <a:bodyPr>
            <a:normAutofit/>
          </a:bodyPr>
          <a:lstStyle/>
          <a:p>
            <a:pPr marL="0" indent="0" algn="r">
              <a:buNone/>
            </a:pPr>
            <a:r>
              <a:rPr lang="ar-IQ" sz="2800" dirty="0" smtClean="0"/>
              <a:t>2- انها ذات ارتباط رباعي </a:t>
            </a:r>
          </a:p>
          <a:p>
            <a:pPr marL="0" indent="0" algn="r">
              <a:buNone/>
            </a:pPr>
            <a:r>
              <a:rPr lang="ar-IQ" sz="2800" dirty="0" smtClean="0"/>
              <a:t>3- تمتاز بظاهرة الاحلال المتماثل: وهي ظاهره شائعة الحدوث في المعادن </a:t>
            </a:r>
            <a:r>
              <a:rPr lang="ar-IQ" sz="2800" dirty="0" err="1" smtClean="0"/>
              <a:t>السيليكاتية</a:t>
            </a:r>
            <a:r>
              <a:rPr lang="ar-IQ" sz="2800" dirty="0" smtClean="0"/>
              <a:t> وهي احلال ايون محل ايون اخر ضمن تركيبة المعدن بشرط ان يكون مساوي او مقارب له في القطر الايوني ومشابه او مخالف له في التكافؤ.</a:t>
            </a:r>
          </a:p>
          <a:p>
            <a:pPr marL="0" indent="0" algn="r">
              <a:buNone/>
            </a:pPr>
            <a:r>
              <a:rPr lang="ar-IQ" sz="2800" dirty="0" smtClean="0"/>
              <a:t>وتحدث هذه الظاهرة اما اثناء تخليق المعدن حيث </a:t>
            </a:r>
            <a:r>
              <a:rPr lang="ar-IQ" sz="2800" dirty="0" err="1" smtClean="0"/>
              <a:t>لاتتواجد</a:t>
            </a:r>
            <a:r>
              <a:rPr lang="ar-IQ" sz="2800" dirty="0" smtClean="0"/>
              <a:t> كميه كافيه من ايون السيليكون المركزي في بيئة التخليق لتكوين وحدة </a:t>
            </a:r>
            <a:r>
              <a:rPr lang="ar-IQ" sz="2800" dirty="0" err="1" smtClean="0"/>
              <a:t>التتراهايدرا</a:t>
            </a:r>
            <a:r>
              <a:rPr lang="ar-IQ" sz="2800" dirty="0" smtClean="0"/>
              <a:t> لذلك يمكن ان يعوض هذا النقص في السيليكون بأيون اخر ذو قطر مشابه او مساوي لأيون السيليكون ومشابه له او مخالف في التكافؤ وعند الاختلاف في التكافؤ تظهر فارق الشحنة على السطح . وقد يحدث الاحلال المتماثل بعد تكوين المعدن وهي نادرة الحدوث لصعوبة الاحلال الا عندما تحدث تجويه للمعدن وحصول مهاجمه للأيون المركزي </a:t>
            </a:r>
            <a:endParaRPr lang="en-US" sz="2800" dirty="0"/>
          </a:p>
        </p:txBody>
      </p:sp>
    </p:spTree>
    <p:extLst>
      <p:ext uri="{BB962C8B-B14F-4D97-AF65-F5344CB8AC3E}">
        <p14:creationId xmlns:p14="http://schemas.microsoft.com/office/powerpoint/2010/main" val="3174353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
            <a:ext cx="8229600" cy="6705600"/>
          </a:xfrm>
        </p:spPr>
        <p:txBody>
          <a:bodyPr>
            <a:noAutofit/>
          </a:bodyPr>
          <a:lstStyle/>
          <a:p>
            <a:pPr marL="0" indent="0" algn="r">
              <a:buNone/>
            </a:pPr>
            <a:r>
              <a:rPr lang="ar-IQ" sz="2800" dirty="0" smtClean="0"/>
              <a:t>يتم الترابط بين وحدات </a:t>
            </a:r>
            <a:r>
              <a:rPr lang="ar-IQ" sz="2800" dirty="0" err="1" smtClean="0"/>
              <a:t>التتراهايدرا</a:t>
            </a:r>
            <a:r>
              <a:rPr lang="ar-IQ" sz="2800" dirty="0" smtClean="0"/>
              <a:t> لتكوين التركيبة البلورية للمعادن </a:t>
            </a:r>
            <a:r>
              <a:rPr lang="ar-IQ" sz="2800" dirty="0" err="1" smtClean="0"/>
              <a:t>السيليكاتيه</a:t>
            </a:r>
            <a:r>
              <a:rPr lang="ar-IQ" sz="2800" dirty="0" smtClean="0"/>
              <a:t> عن طريق الاشتراك بذرات الاوكسجين فقد تشترك وحدات </a:t>
            </a:r>
            <a:r>
              <a:rPr lang="ar-IQ" sz="2800" dirty="0" err="1" smtClean="0"/>
              <a:t>التتراهايدرا</a:t>
            </a:r>
            <a:r>
              <a:rPr lang="ar-IQ" sz="2800" dirty="0" smtClean="0"/>
              <a:t> مع بعضها عن طريق ذره واحده من الاوكسجين او ذرتين او ثلاث او حتى اربع ذرات. المعادن </a:t>
            </a:r>
            <a:r>
              <a:rPr lang="ar-IQ" sz="2800" dirty="0" err="1" smtClean="0"/>
              <a:t>السيليكاتيه</a:t>
            </a:r>
            <a:r>
              <a:rPr lang="ar-IQ" sz="2800" dirty="0" smtClean="0"/>
              <a:t> التي تتبلور في بداية تصلب مادة الصهير (ذات درجة حرارة تبلور عالية) تمتاز بكونها ترتبط باقل عدد من ذرا الاوكسجين اي انها ذات تبلور ضعيف(غير مقاومه </a:t>
            </a:r>
            <a:r>
              <a:rPr lang="ar-IQ" sz="2800" dirty="0" err="1" smtClean="0"/>
              <a:t>للتجويه</a:t>
            </a:r>
            <a:r>
              <a:rPr lang="ar-IQ" sz="2800" dirty="0" smtClean="0"/>
              <a:t>)وكلما كانت درجة حرارة التبلور اقل كلما زادت عدد ذرات الاوكسجين المساهمة في ارتباط وحدات </a:t>
            </a:r>
            <a:r>
              <a:rPr lang="ar-IQ" sz="2800" dirty="0" err="1" smtClean="0"/>
              <a:t>التتراهايدرا</a:t>
            </a:r>
            <a:r>
              <a:rPr lang="ar-IQ" sz="2800" dirty="0" smtClean="0"/>
              <a:t> وطلق على مثل هذه المعادن بالمعادن ذات درجة حرارة تبلور منخفضه(تكون مقاومه للتجوية) مثل الكوارتز .</a:t>
            </a:r>
          </a:p>
          <a:p>
            <a:pPr marL="0" indent="0" algn="r">
              <a:buNone/>
            </a:pPr>
            <a:r>
              <a:rPr lang="ar-IQ" sz="2800" dirty="0" smtClean="0"/>
              <a:t>ترتبط وحدات </a:t>
            </a:r>
            <a:r>
              <a:rPr lang="ar-IQ" sz="2800" dirty="0" err="1" smtClean="0"/>
              <a:t>التترا</a:t>
            </a:r>
            <a:r>
              <a:rPr lang="ar-IQ" sz="2800" dirty="0" smtClean="0"/>
              <a:t> عن طرق </a:t>
            </a:r>
          </a:p>
          <a:p>
            <a:pPr marL="0" indent="0" algn="r">
              <a:buNone/>
            </a:pPr>
            <a:r>
              <a:rPr lang="ar-IQ" sz="2800" dirty="0" smtClean="0"/>
              <a:t>1-الاركان: وهي اقوى عمليات الارتباط بين هذه الوحدات وذلك لان هذا الارتباط يوفر للأيون المركزي(السيليكون) بان يكون في موضع ابعد عن ايون السيليكون الاخر في وحدة </a:t>
            </a:r>
            <a:r>
              <a:rPr lang="ar-IQ" sz="2800" dirty="0" err="1" smtClean="0"/>
              <a:t>التتراهايدرا</a:t>
            </a:r>
            <a:r>
              <a:rPr lang="ar-IQ" sz="2800" dirty="0" smtClean="0"/>
              <a:t> الاخرى مما يقلل من حالة التنافر يبين هذه الايونات </a:t>
            </a:r>
          </a:p>
        </p:txBody>
      </p:sp>
    </p:spTree>
    <p:extLst>
      <p:ext uri="{BB962C8B-B14F-4D97-AF65-F5344CB8AC3E}">
        <p14:creationId xmlns:p14="http://schemas.microsoft.com/office/powerpoint/2010/main" val="2353164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
            <a:ext cx="8229600" cy="6477000"/>
          </a:xfrm>
        </p:spPr>
        <p:txBody>
          <a:bodyPr>
            <a:normAutofit/>
          </a:bodyPr>
          <a:lstStyle/>
          <a:p>
            <a:pPr marL="0" indent="0" algn="r">
              <a:buNone/>
            </a:pPr>
            <a:r>
              <a:rPr lang="ar-IQ" sz="2800" dirty="0" smtClean="0"/>
              <a:t>2-الحواف :وفيها تكون المسافة بين الايونين المركزيين اقرب مما في الحلة الاولى </a:t>
            </a:r>
          </a:p>
          <a:p>
            <a:pPr marL="0" indent="0" algn="r">
              <a:buNone/>
            </a:pPr>
            <a:r>
              <a:rPr lang="ar-IQ" sz="2800" dirty="0" smtClean="0"/>
              <a:t>3-القواعد:ويكون الارتباط في هذه الحالة اضعف الانواع بسبب ان المسافة بين ايونات السيليكون متقاربه جدا ويمكن ان يحدث نوعين او ثلاثة انواع من هذه الارتباطات في الوحد التركيبية الواحدة وبالتالي تكون هنالك مناطق ضعف في كل معدن من خلال ماقع الضعف في الارتباط  </a:t>
            </a:r>
            <a:endParaRPr lang="en-US" sz="2800" dirty="0"/>
          </a:p>
        </p:txBody>
      </p:sp>
    </p:spTree>
    <p:extLst>
      <p:ext uri="{BB962C8B-B14F-4D97-AF65-F5344CB8AC3E}">
        <p14:creationId xmlns:p14="http://schemas.microsoft.com/office/powerpoint/2010/main" val="1342132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a:noAutofit/>
          </a:bodyPr>
          <a:lstStyle/>
          <a:p>
            <a:r>
              <a:rPr lang="ar-IQ" sz="2800" dirty="0" smtClean="0"/>
              <a:t>انواع المعادن</a:t>
            </a:r>
            <a:endParaRPr lang="en-US" sz="2800" dirty="0"/>
          </a:p>
        </p:txBody>
      </p:sp>
      <p:sp>
        <p:nvSpPr>
          <p:cNvPr id="3" name="عنصر نائب للمحتوى 2"/>
          <p:cNvSpPr>
            <a:spLocks noGrp="1"/>
          </p:cNvSpPr>
          <p:nvPr>
            <p:ph idx="1"/>
          </p:nvPr>
        </p:nvSpPr>
        <p:spPr>
          <a:xfrm>
            <a:off x="457200" y="838200"/>
            <a:ext cx="8229600" cy="5943600"/>
          </a:xfrm>
        </p:spPr>
        <p:txBody>
          <a:bodyPr>
            <a:normAutofit fontScale="92500" lnSpcReduction="10000"/>
          </a:bodyPr>
          <a:lstStyle/>
          <a:p>
            <a:pPr marL="0" indent="0" algn="r">
              <a:buNone/>
            </a:pPr>
            <a:r>
              <a:rPr lang="ar-IQ" sz="2800" b="1" dirty="0" smtClean="0"/>
              <a:t>1- المعادن </a:t>
            </a:r>
            <a:r>
              <a:rPr lang="ar-IQ" sz="2800" b="1" dirty="0" err="1" smtClean="0"/>
              <a:t>السيليكاتيه</a:t>
            </a:r>
            <a:r>
              <a:rPr lang="ar-IQ" sz="2800" b="1" dirty="0" smtClean="0"/>
              <a:t> المستقلة(</a:t>
            </a:r>
            <a:r>
              <a:rPr lang="ar-IQ" sz="2800" b="1" dirty="0" err="1" smtClean="0"/>
              <a:t>المنفصله</a:t>
            </a:r>
            <a:r>
              <a:rPr lang="ar-IQ" sz="2800" b="1" dirty="0" smtClean="0"/>
              <a:t>) </a:t>
            </a:r>
            <a:r>
              <a:rPr lang="ar-IQ" sz="2800" b="1" dirty="0" err="1" smtClean="0"/>
              <a:t>نيسوسيليكات</a:t>
            </a:r>
            <a:r>
              <a:rPr lang="ar-IQ" sz="2800" dirty="0" smtClean="0"/>
              <a:t> </a:t>
            </a:r>
          </a:p>
          <a:p>
            <a:pPr marL="0" indent="0" algn="r">
              <a:buNone/>
            </a:pPr>
            <a:r>
              <a:rPr lang="ar-IQ" sz="2800" dirty="0" smtClean="0"/>
              <a:t>وتتكون </a:t>
            </a:r>
            <a:r>
              <a:rPr lang="ar-IQ" sz="2800" dirty="0"/>
              <a:t>م</a:t>
            </a:r>
            <a:r>
              <a:rPr lang="ar-IQ" sz="2800" dirty="0" smtClean="0"/>
              <a:t>عادن هذه المجموعة من وحدات مستقله من </a:t>
            </a:r>
            <a:r>
              <a:rPr lang="ar-IQ" sz="2800" dirty="0" err="1" smtClean="0"/>
              <a:t>التتراهايدرا</a:t>
            </a:r>
            <a:r>
              <a:rPr lang="ar-IQ" sz="2800" dirty="0" smtClean="0"/>
              <a:t> والتي ترتبط مع بعضها بأواصر ايونيه عن طريق </a:t>
            </a:r>
            <a:r>
              <a:rPr lang="ar-IQ" sz="2800" dirty="0" err="1" smtClean="0"/>
              <a:t>كاتيونات</a:t>
            </a:r>
            <a:r>
              <a:rPr lang="ar-IQ" sz="2800" dirty="0" smtClean="0"/>
              <a:t> اخرى مثل الحديد والمغنيسيوم والكالسيوم والالمنيوم وتكون نسبة السيليكون الى الاوكسجين بنسبة 4:1 وهي معادن ضعيفة غير مقاومه للتجوية مثل معدن </a:t>
            </a:r>
            <a:r>
              <a:rPr lang="ar-IQ" sz="2800" dirty="0" err="1" smtClean="0"/>
              <a:t>الاولفين</a:t>
            </a:r>
            <a:r>
              <a:rPr lang="ar-IQ" sz="2800" dirty="0" smtClean="0"/>
              <a:t> .</a:t>
            </a:r>
          </a:p>
          <a:p>
            <a:pPr marL="0" indent="0" algn="r">
              <a:buNone/>
            </a:pPr>
            <a:r>
              <a:rPr lang="ar-IQ" sz="2800" b="1" dirty="0" smtClean="0"/>
              <a:t>2- المعادن </a:t>
            </a:r>
            <a:r>
              <a:rPr lang="ar-IQ" sz="2800" b="1" dirty="0" err="1" smtClean="0"/>
              <a:t>السيليكاتيه</a:t>
            </a:r>
            <a:r>
              <a:rPr lang="ar-IQ" sz="2800" b="1" dirty="0" smtClean="0"/>
              <a:t> ذات </a:t>
            </a:r>
            <a:r>
              <a:rPr lang="ar-IQ" sz="2800" b="1" dirty="0" err="1" smtClean="0"/>
              <a:t>التتراهايدرا</a:t>
            </a:r>
            <a:r>
              <a:rPr lang="ar-IQ" sz="2800" b="1" dirty="0" smtClean="0"/>
              <a:t> المزدوجة(</a:t>
            </a:r>
            <a:r>
              <a:rPr lang="ar-IQ" sz="2800" b="1" dirty="0" err="1" smtClean="0"/>
              <a:t>سوروسيليكات</a:t>
            </a:r>
            <a:r>
              <a:rPr lang="ar-IQ" sz="2800" dirty="0" smtClean="0"/>
              <a:t>) وفيها ترتبط وحدات </a:t>
            </a:r>
            <a:r>
              <a:rPr lang="ar-IQ" sz="2800" dirty="0" err="1" smtClean="0"/>
              <a:t>التتراهايدرا</a:t>
            </a:r>
            <a:r>
              <a:rPr lang="ar-IQ" sz="2800" dirty="0" smtClean="0"/>
              <a:t> عن طريق ذره واحده من الاوكسجين مثل معدن </a:t>
            </a:r>
            <a:r>
              <a:rPr lang="ar-IQ" sz="2800" dirty="0" err="1" smtClean="0"/>
              <a:t>الايبيدوت</a:t>
            </a:r>
            <a:r>
              <a:rPr lang="ar-IQ" sz="2800" dirty="0" smtClean="0"/>
              <a:t> وتكون نسبة السيليكون الى الاوكسجين7:2 </a:t>
            </a:r>
          </a:p>
          <a:p>
            <a:pPr marL="0" indent="0" algn="r">
              <a:buNone/>
            </a:pPr>
            <a:r>
              <a:rPr lang="ar-IQ" sz="2800" b="1" dirty="0" smtClean="0"/>
              <a:t>3- المعادن الحلقية (</a:t>
            </a:r>
            <a:r>
              <a:rPr lang="ar-IQ" sz="2800" b="1" dirty="0" err="1" smtClean="0"/>
              <a:t>سايكلوسيليكات</a:t>
            </a:r>
            <a:r>
              <a:rPr lang="ar-IQ" sz="2800" b="1" dirty="0" smtClean="0"/>
              <a:t>) </a:t>
            </a:r>
            <a:r>
              <a:rPr lang="ar-IQ" sz="2800" dirty="0" smtClean="0"/>
              <a:t>وفيها ترتبط وحدات </a:t>
            </a:r>
            <a:r>
              <a:rPr lang="ar-IQ" sz="2800" dirty="0" err="1" smtClean="0"/>
              <a:t>التتراهايدرا</a:t>
            </a:r>
            <a:r>
              <a:rPr lang="ar-IQ" sz="2800" dirty="0" smtClean="0"/>
              <a:t> بصوره دائريه وتقسم الى ثلاثة انواع </a:t>
            </a:r>
          </a:p>
          <a:p>
            <a:pPr marL="0" indent="0" algn="r">
              <a:buNone/>
            </a:pPr>
            <a:r>
              <a:rPr lang="ar-IQ" sz="2800" dirty="0" smtClean="0"/>
              <a:t>ا-حلقات ثلاثية</a:t>
            </a:r>
          </a:p>
          <a:p>
            <a:pPr marL="0" indent="0" algn="r">
              <a:buNone/>
            </a:pPr>
            <a:r>
              <a:rPr lang="ar-IQ" sz="2800" dirty="0" smtClean="0"/>
              <a:t>ب- حلقات رباعيه</a:t>
            </a:r>
          </a:p>
          <a:p>
            <a:pPr marL="0" indent="0" algn="r">
              <a:buNone/>
            </a:pPr>
            <a:r>
              <a:rPr lang="ar-IQ" sz="2800" dirty="0" smtClean="0"/>
              <a:t>ج-</a:t>
            </a:r>
            <a:r>
              <a:rPr lang="ar-IQ" sz="2800" dirty="0"/>
              <a:t>ح</a:t>
            </a:r>
            <a:r>
              <a:rPr lang="ar-IQ" sz="2800" dirty="0" smtClean="0"/>
              <a:t>لقات سداسيه </a:t>
            </a:r>
          </a:p>
          <a:p>
            <a:pPr marL="0" indent="0" algn="r">
              <a:buNone/>
            </a:pPr>
            <a:r>
              <a:rPr lang="ar-IQ" sz="2800" dirty="0" smtClean="0"/>
              <a:t>وفي جميعها تكون نسبة السيليكون الى الاوكسجين 1-3 </a:t>
            </a:r>
            <a:endParaRPr lang="en-US" sz="2800" dirty="0"/>
          </a:p>
        </p:txBody>
      </p:sp>
    </p:spTree>
    <p:extLst>
      <p:ext uri="{BB962C8B-B14F-4D97-AF65-F5344CB8AC3E}">
        <p14:creationId xmlns:p14="http://schemas.microsoft.com/office/powerpoint/2010/main" val="34246650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422</Words>
  <Application>Microsoft Office PowerPoint</Application>
  <PresentationFormat>عرض على الشاشة (3:4)‏</PresentationFormat>
  <Paragraphs>17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انواع المعادن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cp:revision>
  <dcterms:created xsi:type="dcterms:W3CDTF">2019-07-13T16:53:58Z</dcterms:created>
  <dcterms:modified xsi:type="dcterms:W3CDTF">2019-07-13T16:55:20Z</dcterms:modified>
</cp:coreProperties>
</file>